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Concert One"/>
      <p:regular r:id="rId34"/>
    </p:embeddedFont>
    <p:embeddedFont>
      <p:font typeface="Coming Soon"/>
      <p:regular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Roboto Mono Regula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Regular-regular.fntdata"/><Relationship Id="rId20" Type="http://schemas.openxmlformats.org/officeDocument/2006/relationships/slide" Target="slides/slide14.xml"/><Relationship Id="rId42" Type="http://schemas.openxmlformats.org/officeDocument/2006/relationships/font" Target="fonts/RobotoMonoRegular-italic.fntdata"/><Relationship Id="rId41" Type="http://schemas.openxmlformats.org/officeDocument/2006/relationships/font" Target="fonts/RobotoMonoRegular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MonoRegular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ComingSoon-regular.fntdata"/><Relationship Id="rId12" Type="http://schemas.openxmlformats.org/officeDocument/2006/relationships/slide" Target="slides/slide6.xml"/><Relationship Id="rId34" Type="http://schemas.openxmlformats.org/officeDocument/2006/relationships/font" Target="fonts/ConcertOne-regular.fntdata"/><Relationship Id="rId15" Type="http://schemas.openxmlformats.org/officeDocument/2006/relationships/slide" Target="slides/slide9.xml"/><Relationship Id="rId37" Type="http://schemas.openxmlformats.org/officeDocument/2006/relationships/font" Target="fonts/RobotoMono-bold.fntdata"/><Relationship Id="rId14" Type="http://schemas.openxmlformats.org/officeDocument/2006/relationships/slide" Target="slides/slide8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d509e17c2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d509e17c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faca0b26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faca0b2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faca0b26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faca0b26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faca0b26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faca0b26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faca0b26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faca0b26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faca0b26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faca0b26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433d08a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433d08a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e53512a1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e53512a1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faca0b26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faca0b26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faca0b26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faca0b26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faca0b26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faca0b26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faca0b2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faca0b2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faca0b26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faca0b2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faca0b26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faca0b26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faca0b26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faca0b26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0d36132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0d36132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faca0b2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faca0b2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faca0b26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faca0b26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faca0b26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faca0b26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faca0b26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faca0b26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faca0b26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faca0b26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faca0b26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faca0b26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faca0b26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faca0b2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00000" dist="19050">
              <a:srgbClr val="000000">
                <a:alpha val="34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b="1" sz="1800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None/>
              <a:defRPr b="0" sz="4800"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398275" y="1249425"/>
            <a:ext cx="6963300" cy="28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8925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1pPr>
            <a:lvl2pPr indent="-288925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2pPr>
            <a:lvl3pPr indent="-288925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3pPr>
            <a:lvl4pPr indent="-288925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4pPr>
            <a:lvl5pPr indent="-288925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5pPr>
            <a:lvl6pPr indent="-288925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6pPr>
            <a:lvl7pPr indent="-288925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7pPr>
            <a:lvl8pPr indent="-288925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8pPr>
            <a:lvl9pPr indent="-288925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744675" y="1551725"/>
            <a:ext cx="3593400" cy="28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05925" y="1551725"/>
            <a:ext cx="3593400" cy="28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type="title"/>
          </p:nvPr>
        </p:nvSpPr>
        <p:spPr>
          <a:xfrm>
            <a:off x="1002325" y="711175"/>
            <a:ext cx="20721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6489">
            <a:off x="6092370" y="-1056710"/>
            <a:ext cx="2878009" cy="336479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57150">
              <a:srgbClr val="000000">
                <a:alpha val="39000"/>
              </a:srgbClr>
            </a:outerShdw>
          </a:effectLst>
        </p:spPr>
      </p:pic>
      <p:sp>
        <p:nvSpPr>
          <p:cNvPr id="88" name="Google Shape;88;p20"/>
          <p:cNvSpPr txBox="1"/>
          <p:nvPr>
            <p:ph type="title"/>
          </p:nvPr>
        </p:nvSpPr>
        <p:spPr>
          <a:xfrm rot="877333">
            <a:off x="6289345" y="436639"/>
            <a:ext cx="2155721" cy="151080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1629950" y="3828100"/>
            <a:ext cx="2332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16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5044725" y="539500"/>
            <a:ext cx="3224400" cy="40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>
            <p:ph type="title"/>
          </p:nvPr>
        </p:nvSpPr>
        <p:spPr>
          <a:xfrm>
            <a:off x="1002325" y="711173"/>
            <a:ext cx="24039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3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3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3"/>
          <p:cNvPicPr preferRelativeResize="0"/>
          <p:nvPr/>
        </p:nvPicPr>
        <p:blipFill rotWithShape="1">
          <a:blip r:embed="rId4">
            <a:alphaModFix/>
          </a:blip>
          <a:srcRect b="7123" l="0" r="0" t="0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/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11" name="Google Shape;111;p25"/>
          <p:cNvSpPr txBox="1"/>
          <p:nvPr>
            <p:ph idx="1" type="subTitle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2" type="title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13" name="Google Shape;113;p25"/>
          <p:cNvSpPr txBox="1"/>
          <p:nvPr>
            <p:ph idx="3" type="subTitle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4" type="title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15" name="Google Shape;115;p25"/>
          <p:cNvSpPr txBox="1"/>
          <p:nvPr>
            <p:ph idx="5" type="subTitle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6" type="title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17" name="Google Shape;117;p25"/>
          <p:cNvSpPr txBox="1"/>
          <p:nvPr>
            <p:ph idx="7" type="subTitle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8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>
            <p:ph type="title"/>
          </p:nvPr>
        </p:nvSpPr>
        <p:spPr>
          <a:xfrm>
            <a:off x="6013614" y="838400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6013614" y="1199352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2" type="title"/>
          </p:nvPr>
        </p:nvSpPr>
        <p:spPr>
          <a:xfrm>
            <a:off x="6013603" y="2104924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5" name="Google Shape;125;p26"/>
          <p:cNvSpPr txBox="1"/>
          <p:nvPr>
            <p:ph idx="3" type="subTitle"/>
          </p:nvPr>
        </p:nvSpPr>
        <p:spPr>
          <a:xfrm>
            <a:off x="6013601" y="2465876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4" type="title"/>
          </p:nvPr>
        </p:nvSpPr>
        <p:spPr>
          <a:xfrm>
            <a:off x="6013618" y="3371448"/>
            <a:ext cx="23331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" name="Google Shape;127;p26"/>
          <p:cNvSpPr txBox="1"/>
          <p:nvPr>
            <p:ph idx="5" type="subTitle"/>
          </p:nvPr>
        </p:nvSpPr>
        <p:spPr>
          <a:xfrm>
            <a:off x="6013615" y="3732400"/>
            <a:ext cx="23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6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3">
            <a:alphaModFix/>
          </a:blip>
          <a:srcRect b="18300" l="0" r="8892" t="16734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b="0" sz="1600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b="1" sz="2400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TITLE_AND_DESCRIPTION_1_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type="title"/>
          </p:nvPr>
        </p:nvSpPr>
        <p:spPr>
          <a:xfrm>
            <a:off x="602672" y="2010025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40" name="Google Shape;140;p28"/>
          <p:cNvSpPr txBox="1"/>
          <p:nvPr>
            <p:ph idx="1" type="subTitle"/>
          </p:nvPr>
        </p:nvSpPr>
        <p:spPr>
          <a:xfrm>
            <a:off x="839201" y="2389868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2" type="title"/>
          </p:nvPr>
        </p:nvSpPr>
        <p:spPr>
          <a:xfrm>
            <a:off x="5845528" y="2010025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42" name="Google Shape;142;p28"/>
          <p:cNvSpPr txBox="1"/>
          <p:nvPr>
            <p:ph idx="3" type="subTitle"/>
          </p:nvPr>
        </p:nvSpPr>
        <p:spPr>
          <a:xfrm>
            <a:off x="5845522" y="2389875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4" type="title"/>
          </p:nvPr>
        </p:nvSpPr>
        <p:spPr>
          <a:xfrm>
            <a:off x="602672" y="3449699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44" name="Google Shape;144;p28"/>
          <p:cNvSpPr txBox="1"/>
          <p:nvPr>
            <p:ph idx="5" type="subTitle"/>
          </p:nvPr>
        </p:nvSpPr>
        <p:spPr>
          <a:xfrm>
            <a:off x="839201" y="3838273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6" type="title"/>
          </p:nvPr>
        </p:nvSpPr>
        <p:spPr>
          <a:xfrm>
            <a:off x="5845528" y="3449695"/>
            <a:ext cx="2695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46" name="Google Shape;146;p28"/>
          <p:cNvSpPr txBox="1"/>
          <p:nvPr>
            <p:ph idx="7" type="subTitle"/>
          </p:nvPr>
        </p:nvSpPr>
        <p:spPr>
          <a:xfrm>
            <a:off x="5845522" y="3838276"/>
            <a:ext cx="2459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8"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 rotWithShape="1">
          <a:blip r:embed="rId3">
            <a:alphaModFix/>
          </a:blip>
          <a:srcRect b="61089" l="0" r="0" t="0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 b="6838" l="0" r="1545" t="0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>
            <p:ph hasCustomPrompt="1" type="title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/>
          <p:nvPr>
            <p:ph idx="1" type="subTitle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hasCustomPrompt="1" idx="2" type="title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29"/>
          <p:cNvSpPr txBox="1"/>
          <p:nvPr>
            <p:ph idx="3" type="subTitle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hasCustomPrompt="1" idx="4" type="title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8" name="Google Shape;158;p29"/>
          <p:cNvSpPr txBox="1"/>
          <p:nvPr>
            <p:ph idx="5" type="subTitle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6166050" y="1183210"/>
            <a:ext cx="21402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3" name="Google Shape;163;p30"/>
          <p:cNvSpPr txBox="1"/>
          <p:nvPr>
            <p:ph idx="1" type="subTitle"/>
          </p:nvPr>
        </p:nvSpPr>
        <p:spPr>
          <a:xfrm>
            <a:off x="6166050" y="1620375"/>
            <a:ext cx="21402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2" type="title"/>
          </p:nvPr>
        </p:nvSpPr>
        <p:spPr>
          <a:xfrm>
            <a:off x="6166040" y="2678335"/>
            <a:ext cx="21402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" name="Google Shape;165;p30"/>
          <p:cNvSpPr txBox="1"/>
          <p:nvPr>
            <p:ph idx="3" type="subTitle"/>
          </p:nvPr>
        </p:nvSpPr>
        <p:spPr>
          <a:xfrm>
            <a:off x="6166050" y="3115508"/>
            <a:ext cx="21402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4" type="title"/>
          </p:nvPr>
        </p:nvSpPr>
        <p:spPr>
          <a:xfrm>
            <a:off x="1002325" y="711175"/>
            <a:ext cx="26667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APTION_ONLY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type="title"/>
          </p:nvPr>
        </p:nvSpPr>
        <p:spPr>
          <a:xfrm>
            <a:off x="907470" y="27650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71" name="Google Shape;171;p31"/>
          <p:cNvSpPr txBox="1"/>
          <p:nvPr>
            <p:ph idx="1" type="subTitle"/>
          </p:nvPr>
        </p:nvSpPr>
        <p:spPr>
          <a:xfrm>
            <a:off x="1137850" y="3229817"/>
            <a:ext cx="2457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2" type="title"/>
          </p:nvPr>
        </p:nvSpPr>
        <p:spPr>
          <a:xfrm>
            <a:off x="5318730" y="2765032"/>
            <a:ext cx="29178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73" name="Google Shape;173;p31"/>
          <p:cNvSpPr txBox="1"/>
          <p:nvPr>
            <p:ph idx="3" type="subTitle"/>
          </p:nvPr>
        </p:nvSpPr>
        <p:spPr>
          <a:xfrm>
            <a:off x="5549120" y="3229817"/>
            <a:ext cx="2457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BIG_NUMBER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>
            <p:ph type="title"/>
          </p:nvPr>
        </p:nvSpPr>
        <p:spPr>
          <a:xfrm>
            <a:off x="2308050" y="711175"/>
            <a:ext cx="45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2" type="title"/>
          </p:nvPr>
        </p:nvSpPr>
        <p:spPr>
          <a:xfrm>
            <a:off x="1664325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" name="Google Shape;183;p33"/>
          <p:cNvSpPr txBox="1"/>
          <p:nvPr>
            <p:ph idx="1" type="subTitle"/>
          </p:nvPr>
        </p:nvSpPr>
        <p:spPr>
          <a:xfrm>
            <a:off x="1664334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3" type="title"/>
          </p:nvPr>
        </p:nvSpPr>
        <p:spPr>
          <a:xfrm>
            <a:off x="3817459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5" name="Google Shape;185;p33"/>
          <p:cNvSpPr txBox="1"/>
          <p:nvPr>
            <p:ph idx="4" type="subTitle"/>
          </p:nvPr>
        </p:nvSpPr>
        <p:spPr>
          <a:xfrm>
            <a:off x="3817468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6" name="Google Shape;186;p33"/>
          <p:cNvSpPr txBox="1"/>
          <p:nvPr>
            <p:ph idx="5" type="title"/>
          </p:nvPr>
        </p:nvSpPr>
        <p:spPr>
          <a:xfrm>
            <a:off x="5970592" y="17872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33"/>
          <p:cNvSpPr txBox="1"/>
          <p:nvPr>
            <p:ph idx="6" type="subTitle"/>
          </p:nvPr>
        </p:nvSpPr>
        <p:spPr>
          <a:xfrm>
            <a:off x="5970602" y="21481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7" type="title"/>
          </p:nvPr>
        </p:nvSpPr>
        <p:spPr>
          <a:xfrm>
            <a:off x="1664325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" name="Google Shape;189;p33"/>
          <p:cNvSpPr txBox="1"/>
          <p:nvPr>
            <p:ph idx="8" type="subTitle"/>
          </p:nvPr>
        </p:nvSpPr>
        <p:spPr>
          <a:xfrm>
            <a:off x="1664334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9" type="title"/>
          </p:nvPr>
        </p:nvSpPr>
        <p:spPr>
          <a:xfrm>
            <a:off x="3817459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1" name="Google Shape;191;p33"/>
          <p:cNvSpPr txBox="1"/>
          <p:nvPr>
            <p:ph idx="13" type="subTitle"/>
          </p:nvPr>
        </p:nvSpPr>
        <p:spPr>
          <a:xfrm>
            <a:off x="3817468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14" type="title"/>
          </p:nvPr>
        </p:nvSpPr>
        <p:spPr>
          <a:xfrm>
            <a:off x="5970592" y="3201025"/>
            <a:ext cx="19089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3" name="Google Shape;193;p33"/>
          <p:cNvSpPr txBox="1"/>
          <p:nvPr>
            <p:ph idx="15" type="subTitle"/>
          </p:nvPr>
        </p:nvSpPr>
        <p:spPr>
          <a:xfrm>
            <a:off x="5970602" y="3561998"/>
            <a:ext cx="1908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TITLE_AND_DESCRIPTION_1_1_3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>
            <p:ph type="title"/>
          </p:nvPr>
        </p:nvSpPr>
        <p:spPr>
          <a:xfrm>
            <a:off x="1041650" y="1003422"/>
            <a:ext cx="28026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8" name="Google Shape;198;p34"/>
          <p:cNvSpPr txBox="1"/>
          <p:nvPr>
            <p:ph idx="1" type="subTitle"/>
          </p:nvPr>
        </p:nvSpPr>
        <p:spPr>
          <a:xfrm>
            <a:off x="1058450" y="1757352"/>
            <a:ext cx="27690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6284102" y="2385388"/>
            <a:ext cx="1961516" cy="229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4378962" y="1324630"/>
            <a:ext cx="2803901" cy="281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/>
        </p:nvSpPr>
        <p:spPr>
          <a:xfrm rot="420963">
            <a:off x="4549033" y="2333911"/>
            <a:ext cx="2308687" cy="1497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it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t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it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t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it" sz="1200">
                <a:solidFill>
                  <a:schemeClr val="dk2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it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APTION_ONLY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_3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IG_NUMBER_1_1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 amt="28000"/>
          </a:blip>
          <a:srcRect b="39510" l="0" r="0" t="3044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 rotWithShape="1">
          <a:blip r:embed="rId3">
            <a:alphaModFix/>
          </a:blip>
          <a:srcRect b="6838" l="0" r="1545" t="0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b="1" sz="28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Regular"/>
              <a:buChar char="●"/>
              <a:defRPr sz="1800"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hyperlink" Target="https://ml-ops.org/content/mlops-principles#iterative-incremental-process-in-mlop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s://landscape.lfai.foundation/" TargetMode="External"/><Relationship Id="rId5" Type="http://schemas.openxmlformats.org/officeDocument/2006/relationships/hyperlink" Target="https://github.com/kelvins/awesome-mlop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fullstackdeeplearning.com/spring2021/lecture-6/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1" Type="http://schemas.openxmlformats.org/officeDocument/2006/relationships/image" Target="../media/image20.png"/><Relationship Id="rId10" Type="http://schemas.openxmlformats.org/officeDocument/2006/relationships/image" Target="../media/image17.png"/><Relationship Id="rId12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fullstackdeeplearning.com/spring2021/lecture-6/" TargetMode="External"/><Relationship Id="rId4" Type="http://schemas.openxmlformats.org/officeDocument/2006/relationships/hyperlink" Target="http://karpathy.github.io/2019/04/25/recipe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scardapane.it/teaching/reproducibledl/#setup-your-machine" TargetMode="External"/><Relationship Id="rId4" Type="http://schemas.openxmlformats.org/officeDocument/2006/relationships/hyperlink" Target="https://github.com/karolpiczak/ESC-5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hegradient.pub/independently-reproducible-machine-learning/" TargetMode="External"/><Relationship Id="rId4" Type="http://schemas.openxmlformats.org/officeDocument/2006/relationships/hyperlink" Target="https://blog.ml.cmu.edu/2020/08/31/5-reproducibility/" TargetMode="External"/><Relationship Id="rId5" Type="http://schemas.openxmlformats.org/officeDocument/2006/relationships/hyperlink" Target="https://jamanetwork.com/journals/jama/article-abstract/2758612" TargetMode="External"/><Relationship Id="rId6" Type="http://schemas.openxmlformats.org/officeDocument/2006/relationships/hyperlink" Target="https://www.sciencemag.org/news/2018/02/missing-data-hinder-replication-artificial-intelligence-studies" TargetMode="External"/><Relationship Id="rId7" Type="http://schemas.openxmlformats.org/officeDocument/2006/relationships/hyperlink" Target="https://paperswithcode.com/rc2020" TargetMode="External"/><Relationship Id="rId8" Type="http://schemas.openxmlformats.org/officeDocument/2006/relationships/hyperlink" Target="http://proceedings.mlr.press/v97/bouthillier19a/bouthillier19a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://phdcomics.com/comics/archive.php?comicid=168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anelp.github.io/posts/a-bug-that-plagues-thousands-of-open-source-ml-project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ml-ops.org/content/mlops-principles#iterative-incremental-process-in-mlo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/>
          <p:nvPr/>
        </p:nvSpPr>
        <p:spPr>
          <a:xfrm>
            <a:off x="52375" y="2859763"/>
            <a:ext cx="1281852" cy="615600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7" y="3969125"/>
            <a:ext cx="838000" cy="11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/>
          <p:nvPr>
            <p:ph type="ctrTitle"/>
          </p:nvPr>
        </p:nvSpPr>
        <p:spPr>
          <a:xfrm>
            <a:off x="1714175" y="618598"/>
            <a:ext cx="6079800" cy="16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Roboto"/>
                <a:ea typeface="Roboto"/>
                <a:cs typeface="Roboto"/>
                <a:sym typeface="Roboto"/>
              </a:rPr>
              <a:t>Reproducible </a:t>
            </a:r>
            <a:endParaRPr sz="4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Roboto"/>
                <a:ea typeface="Roboto"/>
                <a:cs typeface="Roboto"/>
                <a:sym typeface="Roboto"/>
              </a:rPr>
              <a:t>deep learning</a:t>
            </a:r>
            <a:endParaRPr sz="45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9"/>
          <p:cNvSpPr txBox="1"/>
          <p:nvPr>
            <p:ph idx="1" type="subTitle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latin typeface="Coming Soon"/>
                <a:ea typeface="Coming Soon"/>
                <a:cs typeface="Coming Soon"/>
                <a:sym typeface="Coming Soon"/>
              </a:rPr>
              <a:t>code_final_v4_r3_simone.py</a:t>
            </a:r>
            <a:endParaRPr b="1" sz="1100"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221" name="Google Shape;221;p39"/>
          <p:cNvSpPr/>
          <p:nvPr/>
        </p:nvSpPr>
        <p:spPr>
          <a:xfrm>
            <a:off x="2191650" y="1573515"/>
            <a:ext cx="617075" cy="15875"/>
          </a:xfrm>
          <a:custGeom>
            <a:rect b="b" l="l" r="r" t="t"/>
            <a:pathLst>
              <a:path extrusionOk="0" h="635" w="24683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Google Shape;222;p39"/>
          <p:cNvSpPr/>
          <p:nvPr/>
        </p:nvSpPr>
        <p:spPr>
          <a:xfrm>
            <a:off x="6694575" y="1574586"/>
            <a:ext cx="613650" cy="13775"/>
          </a:xfrm>
          <a:custGeom>
            <a:rect b="b" l="l" r="r" t="t"/>
            <a:pathLst>
              <a:path extrusionOk="0" h="551" w="24546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Google Shape;223;p39"/>
          <p:cNvSpPr/>
          <p:nvPr/>
        </p:nvSpPr>
        <p:spPr>
          <a:xfrm>
            <a:off x="1889900" y="4413504"/>
            <a:ext cx="992850" cy="102600"/>
          </a:xfrm>
          <a:custGeom>
            <a:rect b="b" l="l" r="r" t="t"/>
            <a:pathLst>
              <a:path extrusionOk="0" h="4104" w="39714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24" name="Google Shape;224;p39"/>
          <p:cNvPicPr preferRelativeResize="0"/>
          <p:nvPr/>
        </p:nvPicPr>
        <p:blipFill rotWithShape="1">
          <a:blip r:embed="rId4">
            <a:alphaModFix/>
          </a:blip>
          <a:srcRect b="21025" l="0" r="8892" t="16970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 rotWithShape="1">
          <a:blip r:embed="rId5">
            <a:alphaModFix/>
          </a:blip>
          <a:srcRect b="18300" l="0" r="8892" t="16734"/>
          <a:stretch/>
        </p:blipFill>
        <p:spPr>
          <a:xfrm>
            <a:off x="6579863" y="3085000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 txBox="1"/>
          <p:nvPr>
            <p:ph type="ctrTitle"/>
          </p:nvPr>
        </p:nvSpPr>
        <p:spPr>
          <a:xfrm>
            <a:off x="1714175" y="2350262"/>
            <a:ext cx="60798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PhD Course in Data Science</a:t>
            </a:r>
            <a:endParaRPr b="0"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Lecturer</a:t>
            </a:r>
            <a:r>
              <a:rPr b="0" lang="it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Simone Scardapane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3084625" y="3358725"/>
            <a:ext cx="3752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Lecture 1: Introduction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6930788" y="3324013"/>
            <a:ext cx="182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oming Soon"/>
                <a:ea typeface="Coming Soon"/>
                <a:cs typeface="Coming Soon"/>
                <a:sym typeface="Coming Soon"/>
              </a:rPr>
              <a:t>set_seed</a:t>
            </a:r>
            <a:r>
              <a:rPr lang="it" sz="1000">
                <a:solidFill>
                  <a:srgbClr val="90A4AE"/>
                </a:solidFill>
                <a:latin typeface="Coming Soon"/>
                <a:ea typeface="Coming Soon"/>
                <a:cs typeface="Coming Soon"/>
                <a:sym typeface="Coming Soon"/>
              </a:rPr>
              <a:t>(</a:t>
            </a:r>
            <a:r>
              <a:rPr lang="it" sz="1000">
                <a:solidFill>
                  <a:schemeClr val="accent2"/>
                </a:solidFill>
                <a:latin typeface="Coming Soon"/>
                <a:ea typeface="Coming Soon"/>
                <a:cs typeface="Coming Soon"/>
                <a:sym typeface="Coming Soon"/>
              </a:rPr>
              <a:t>6531463</a:t>
            </a:r>
            <a:r>
              <a:rPr lang="it" sz="1000">
                <a:solidFill>
                  <a:srgbClr val="90A4AE"/>
                </a:solidFill>
                <a:latin typeface="Coming Soon"/>
                <a:ea typeface="Coming Soon"/>
                <a:cs typeface="Coming Soon"/>
                <a:sym typeface="Coming Soon"/>
              </a:rPr>
              <a:t>)</a:t>
            </a:r>
            <a:endParaRPr sz="1000">
              <a:solidFill>
                <a:srgbClr val="90A4AE"/>
              </a:solidFill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6836725" y="3839013"/>
            <a:ext cx="182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Coming Soon"/>
                <a:ea typeface="Coming Soon"/>
                <a:cs typeface="Coming Soon"/>
                <a:sym typeface="Coming Soon"/>
              </a:rPr>
              <a:t>learning_rate=0.00413</a:t>
            </a:r>
            <a:endParaRPr sz="1000">
              <a:latin typeface="Coming Soon"/>
              <a:ea typeface="Coming Soon"/>
              <a:cs typeface="Coming Soon"/>
              <a:sym typeface="Coming Soon"/>
            </a:endParaRPr>
          </a:p>
        </p:txBody>
      </p:sp>
      <p:cxnSp>
        <p:nvCxnSpPr>
          <p:cNvPr id="230" name="Google Shape;230;p39"/>
          <p:cNvCxnSpPr/>
          <p:nvPr/>
        </p:nvCxnSpPr>
        <p:spPr>
          <a:xfrm>
            <a:off x="7214037" y="2628888"/>
            <a:ext cx="242100" cy="4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9"/>
          <p:cNvSpPr txBox="1"/>
          <p:nvPr/>
        </p:nvSpPr>
        <p:spPr>
          <a:xfrm rot="-1713501">
            <a:off x="6674240" y="2263812"/>
            <a:ext cx="1053020" cy="384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00">
                <a:latin typeface="Coming Soon"/>
                <a:ea typeface="Coming Soon"/>
                <a:cs typeface="Coming Soon"/>
                <a:sym typeface="Coming Soon"/>
              </a:rPr>
              <a:t>Important!</a:t>
            </a:r>
            <a:endParaRPr b="1" sz="1300"/>
          </a:p>
        </p:txBody>
      </p:sp>
      <p:sp>
        <p:nvSpPr>
          <p:cNvPr id="232" name="Google Shape;232;p39"/>
          <p:cNvSpPr txBox="1"/>
          <p:nvPr/>
        </p:nvSpPr>
        <p:spPr>
          <a:xfrm>
            <a:off x="0" y="2905963"/>
            <a:ext cx="138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595959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Where’s my code?</a:t>
            </a:r>
            <a:endParaRPr sz="1100">
              <a:solidFill>
                <a:srgbClr val="595959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834375" y="3472463"/>
            <a:ext cx="161100" cy="846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350" y="302338"/>
            <a:ext cx="5719299" cy="42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8"/>
          <p:cNvSpPr txBox="1"/>
          <p:nvPr/>
        </p:nvSpPr>
        <p:spPr>
          <a:xfrm>
            <a:off x="1892100" y="4743300"/>
            <a:ext cx="72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https://ml-ops.org/content/mlops-principles#iterative-incremental-process-in-mlops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 rot="877333">
            <a:off x="6289345" y="436639"/>
            <a:ext cx="2155721" cy="151080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288" name="Google Shape;288;p49"/>
          <p:cNvSpPr txBox="1"/>
          <p:nvPr>
            <p:ph idx="4294967295" type="ctrTitle"/>
          </p:nvPr>
        </p:nvSpPr>
        <p:spPr>
          <a:xfrm>
            <a:off x="282100" y="2395025"/>
            <a:ext cx="83187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Roboto"/>
                <a:ea typeface="Roboto"/>
                <a:cs typeface="Roboto"/>
                <a:sym typeface="Roboto"/>
              </a:rPr>
              <a:t>Overview of the course</a:t>
            </a:r>
            <a:endParaRPr sz="3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/>
        </p:nvSpPr>
        <p:spPr>
          <a:xfrm>
            <a:off x="755250" y="1723050"/>
            <a:ext cx="76335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2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Starting from a simple notebook running a deep learning model, we will build a (hopefully) reproducible environment by including a number of useful libraries and tools.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/>
        </p:nvSpPr>
        <p:spPr>
          <a:xfrm>
            <a:off x="755250" y="984300"/>
            <a:ext cx="76335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2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The number of MLOps libraries is, simply put, staggering.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In the course, we focus on libraries that are as much as possible open-source, simple, well-contained.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This is a biased selection, and you are free to experiment as much as you want!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374007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2"/>
          <p:cNvSpPr txBox="1"/>
          <p:nvPr/>
        </p:nvSpPr>
        <p:spPr>
          <a:xfrm>
            <a:off x="5344350" y="4272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LF AI &amp; Data Landscape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52"/>
          <p:cNvSpPr txBox="1"/>
          <p:nvPr/>
        </p:nvSpPr>
        <p:spPr>
          <a:xfrm>
            <a:off x="1229725" y="4164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kelvins/awesome-mlops: A curated list of awesome MLOps tools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/>
        </p:nvSpPr>
        <p:spPr>
          <a:xfrm>
            <a:off x="5920725" y="91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Lecture 6: Infrastructure &amp; Tooling</a:t>
            </a:r>
            <a:endParaRPr/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638" y="581300"/>
            <a:ext cx="7494723" cy="422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/>
          <p:nvPr/>
        </p:nvSpPr>
        <p:spPr>
          <a:xfrm>
            <a:off x="1491550" y="1868400"/>
            <a:ext cx="4249500" cy="188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4"/>
          <p:cNvSpPr/>
          <p:nvPr/>
        </p:nvSpPr>
        <p:spPr>
          <a:xfrm>
            <a:off x="1943300" y="2012300"/>
            <a:ext cx="395100" cy="4596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4"/>
          <p:cNvSpPr txBox="1"/>
          <p:nvPr/>
        </p:nvSpPr>
        <p:spPr>
          <a:xfrm>
            <a:off x="1701425" y="2471900"/>
            <a:ext cx="97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 Regular"/>
                <a:ea typeface="Roboto Mono Regular"/>
                <a:cs typeface="Roboto Mono Regular"/>
                <a:sym typeface="Roboto Mono Regular"/>
              </a:rPr>
              <a:t>train.py</a:t>
            </a:r>
            <a:endParaRPr sz="11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319" name="Google Shape;3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150" y="1959750"/>
            <a:ext cx="297800" cy="2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4"/>
          <p:cNvPicPr preferRelativeResize="0"/>
          <p:nvPr/>
        </p:nvPicPr>
        <p:blipFill rotWithShape="1">
          <a:blip r:embed="rId4">
            <a:alphaModFix/>
          </a:blip>
          <a:srcRect b="18438" l="9787" r="64683" t="17450"/>
          <a:stretch/>
        </p:blipFill>
        <p:spPr>
          <a:xfrm>
            <a:off x="2406875" y="2257550"/>
            <a:ext cx="214350" cy="2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4"/>
          <p:cNvSpPr/>
          <p:nvPr/>
        </p:nvSpPr>
        <p:spPr>
          <a:xfrm>
            <a:off x="4809400" y="2945738"/>
            <a:ext cx="459600" cy="612700"/>
          </a:xfrm>
          <a:prstGeom prst="flowChartPunchedCard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.git</a:t>
            </a:r>
            <a:endParaRPr/>
          </a:p>
        </p:txBody>
      </p:sp>
      <p:sp>
        <p:nvSpPr>
          <p:cNvPr id="322" name="Google Shape;322;p54"/>
          <p:cNvSpPr/>
          <p:nvPr/>
        </p:nvSpPr>
        <p:spPr>
          <a:xfrm>
            <a:off x="4394638" y="4339325"/>
            <a:ext cx="1393500" cy="395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Git service</a:t>
            </a:r>
            <a:endParaRPr/>
          </a:p>
        </p:txBody>
      </p:sp>
      <p:pic>
        <p:nvPicPr>
          <p:cNvPr id="323" name="Google Shape;32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9475" y="4387975"/>
            <a:ext cx="297800" cy="2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5225" y="4230525"/>
            <a:ext cx="612702" cy="612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54"/>
          <p:cNvCxnSpPr>
            <a:stCxn id="321" idx="2"/>
          </p:cNvCxnSpPr>
          <p:nvPr/>
        </p:nvCxnSpPr>
        <p:spPr>
          <a:xfrm>
            <a:off x="5039200" y="3558438"/>
            <a:ext cx="5400" cy="7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26" name="Google Shape;326;p54"/>
          <p:cNvCxnSpPr>
            <a:stCxn id="322" idx="3"/>
            <a:endCxn id="324" idx="1"/>
          </p:cNvCxnSpPr>
          <p:nvPr/>
        </p:nvCxnSpPr>
        <p:spPr>
          <a:xfrm>
            <a:off x="5788138" y="4536875"/>
            <a:ext cx="64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27" name="Google Shape;327;p54"/>
          <p:cNvSpPr txBox="1"/>
          <p:nvPr/>
        </p:nvSpPr>
        <p:spPr>
          <a:xfrm>
            <a:off x="5042600" y="3862350"/>
            <a:ext cx="11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 Mono Regular"/>
                <a:ea typeface="Roboto Mono Regular"/>
                <a:cs typeface="Roboto Mono Regular"/>
                <a:sym typeface="Roboto Mono Regular"/>
              </a:rPr>
              <a:t>git push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28" name="Google Shape;328;p54"/>
          <p:cNvSpPr/>
          <p:nvPr/>
        </p:nvSpPr>
        <p:spPr>
          <a:xfrm>
            <a:off x="1943300" y="2945750"/>
            <a:ext cx="395100" cy="4596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54"/>
          <p:cNvCxnSpPr>
            <a:stCxn id="330" idx="2"/>
            <a:endCxn id="331" idx="0"/>
          </p:cNvCxnSpPr>
          <p:nvPr/>
        </p:nvCxnSpPr>
        <p:spPr>
          <a:xfrm>
            <a:off x="2140850" y="3696350"/>
            <a:ext cx="0" cy="6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32" name="Google Shape;332;p54"/>
          <p:cNvSpPr/>
          <p:nvPr/>
        </p:nvSpPr>
        <p:spPr>
          <a:xfrm>
            <a:off x="540800" y="4339325"/>
            <a:ext cx="895500" cy="3951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Local</a:t>
            </a:r>
            <a:endParaRPr/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3100" y="4313311"/>
            <a:ext cx="895498" cy="44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99308" y="4220677"/>
            <a:ext cx="843995" cy="6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4"/>
          <p:cNvSpPr txBox="1"/>
          <p:nvPr/>
        </p:nvSpPr>
        <p:spPr>
          <a:xfrm>
            <a:off x="1653050" y="3342350"/>
            <a:ext cx="97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 Regular"/>
                <a:ea typeface="Roboto Mono Regular"/>
                <a:cs typeface="Roboto Mono Regular"/>
                <a:sym typeface="Roboto Mono Regular"/>
              </a:rPr>
              <a:t>data.dvc</a:t>
            </a:r>
            <a:endParaRPr sz="11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2115500" y="3786025"/>
            <a:ext cx="11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 Mono Regular"/>
                <a:ea typeface="Roboto Mono Regular"/>
                <a:cs typeface="Roboto Mono Regular"/>
                <a:sym typeface="Roboto Mono Regular"/>
              </a:rPr>
              <a:t>dvc pull</a:t>
            </a:r>
            <a:endParaRPr sz="12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cxnSp>
        <p:nvCxnSpPr>
          <p:cNvPr id="335" name="Google Shape;335;p54"/>
          <p:cNvCxnSpPr>
            <a:stCxn id="331" idx="1"/>
            <a:endCxn id="332" idx="3"/>
          </p:cNvCxnSpPr>
          <p:nvPr/>
        </p:nvCxnSpPr>
        <p:spPr>
          <a:xfrm flipH="1">
            <a:off x="1436300" y="4536880"/>
            <a:ext cx="256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54"/>
          <p:cNvCxnSpPr>
            <a:stCxn id="331" idx="3"/>
            <a:endCxn id="333" idx="1"/>
          </p:cNvCxnSpPr>
          <p:nvPr/>
        </p:nvCxnSpPr>
        <p:spPr>
          <a:xfrm>
            <a:off x="2588598" y="4536880"/>
            <a:ext cx="210600" cy="600"/>
          </a:xfrm>
          <a:prstGeom prst="bentConnector3">
            <a:avLst>
              <a:gd fmla="val 5002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54"/>
          <p:cNvSpPr/>
          <p:nvPr/>
        </p:nvSpPr>
        <p:spPr>
          <a:xfrm>
            <a:off x="3378050" y="2907075"/>
            <a:ext cx="395100" cy="4596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4"/>
          <p:cNvSpPr txBox="1"/>
          <p:nvPr/>
        </p:nvSpPr>
        <p:spPr>
          <a:xfrm>
            <a:off x="2813750" y="3366675"/>
            <a:ext cx="152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 Regular"/>
                <a:ea typeface="Roboto Mono Regular"/>
                <a:cs typeface="Roboto Mono Regular"/>
                <a:sym typeface="Roboto Mono Regular"/>
              </a:rPr>
              <a:t>requirements.txt</a:t>
            </a:r>
            <a:endParaRPr sz="11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39" name="Google Shape;339;p54"/>
          <p:cNvSpPr/>
          <p:nvPr/>
        </p:nvSpPr>
        <p:spPr>
          <a:xfrm>
            <a:off x="3378050" y="2012288"/>
            <a:ext cx="395100" cy="4596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4"/>
          <p:cNvSpPr txBox="1"/>
          <p:nvPr/>
        </p:nvSpPr>
        <p:spPr>
          <a:xfrm>
            <a:off x="3012950" y="2465413"/>
            <a:ext cx="11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 Regular"/>
                <a:ea typeface="Roboto Mono Regular"/>
                <a:cs typeface="Roboto Mono Regular"/>
                <a:sym typeface="Roboto Mono Regular"/>
              </a:rPr>
              <a:t>.dockerfile</a:t>
            </a:r>
            <a:endParaRPr sz="11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5488" y="403542"/>
            <a:ext cx="1174763" cy="10034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4"/>
          <p:cNvCxnSpPr>
            <a:endCxn id="341" idx="2"/>
          </p:cNvCxnSpPr>
          <p:nvPr/>
        </p:nvCxnSpPr>
        <p:spPr>
          <a:xfrm rot="10800000">
            <a:off x="3582869" y="1406985"/>
            <a:ext cx="0" cy="6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54"/>
          <p:cNvSpPr/>
          <p:nvPr/>
        </p:nvSpPr>
        <p:spPr>
          <a:xfrm>
            <a:off x="4955400" y="669463"/>
            <a:ext cx="975600" cy="471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Runnable image</a:t>
            </a:r>
            <a:endParaRPr/>
          </a:p>
        </p:txBody>
      </p:sp>
      <p:cxnSp>
        <p:nvCxnSpPr>
          <p:cNvPr id="344" name="Google Shape;344;p54"/>
          <p:cNvCxnSpPr>
            <a:stCxn id="341" idx="3"/>
            <a:endCxn id="343" idx="1"/>
          </p:cNvCxnSpPr>
          <p:nvPr/>
        </p:nvCxnSpPr>
        <p:spPr>
          <a:xfrm>
            <a:off x="4170250" y="905264"/>
            <a:ext cx="7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54"/>
          <p:cNvSpPr/>
          <p:nvPr/>
        </p:nvSpPr>
        <p:spPr>
          <a:xfrm>
            <a:off x="6528538" y="904074"/>
            <a:ext cx="1580100" cy="293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Logger</a:t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97361" y="675463"/>
            <a:ext cx="459600" cy="4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4"/>
          <p:cNvSpPr/>
          <p:nvPr/>
        </p:nvSpPr>
        <p:spPr>
          <a:xfrm>
            <a:off x="6528538" y="552445"/>
            <a:ext cx="1580100" cy="306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Tuner</a:t>
            </a:r>
            <a:endParaRPr/>
          </a:p>
        </p:txBody>
      </p:sp>
      <p:cxnSp>
        <p:nvCxnSpPr>
          <p:cNvPr id="348" name="Google Shape;348;p54"/>
          <p:cNvCxnSpPr>
            <a:stCxn id="347" idx="0"/>
            <a:endCxn id="343" idx="0"/>
          </p:cNvCxnSpPr>
          <p:nvPr/>
        </p:nvCxnSpPr>
        <p:spPr>
          <a:xfrm rot="5400000">
            <a:off x="6322438" y="-326705"/>
            <a:ext cx="117000" cy="1875300"/>
          </a:xfrm>
          <a:prstGeom prst="bentConnector3">
            <a:avLst>
              <a:gd fmla="val -20352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9" name="Google Shape;349;p54"/>
          <p:cNvCxnSpPr>
            <a:stCxn id="343" idx="2"/>
            <a:endCxn id="345" idx="2"/>
          </p:cNvCxnSpPr>
          <p:nvPr/>
        </p:nvCxnSpPr>
        <p:spPr>
          <a:xfrm flipH="1" rot="-5400000">
            <a:off x="6352650" y="231613"/>
            <a:ext cx="56400" cy="1875300"/>
          </a:xfrm>
          <a:prstGeom prst="bentConnector3">
            <a:avLst>
              <a:gd fmla="val 5222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0" name="Google Shape;350;p54"/>
          <p:cNvSpPr/>
          <p:nvPr/>
        </p:nvSpPr>
        <p:spPr>
          <a:xfrm>
            <a:off x="4853325" y="2052213"/>
            <a:ext cx="395100" cy="4596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4"/>
          <p:cNvSpPr txBox="1"/>
          <p:nvPr/>
        </p:nvSpPr>
        <p:spPr>
          <a:xfrm>
            <a:off x="4488225" y="2505338"/>
            <a:ext cx="112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Roboto Mono Regular"/>
                <a:ea typeface="Roboto Mono Regular"/>
                <a:cs typeface="Roboto Mono Regular"/>
                <a:sym typeface="Roboto Mono Regular"/>
              </a:rPr>
              <a:t>config.yaml</a:t>
            </a:r>
            <a:endParaRPr sz="11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05400" y="2141410"/>
            <a:ext cx="867599" cy="24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54"/>
          <p:cNvCxnSpPr>
            <a:stCxn id="324" idx="3"/>
            <a:endCxn id="354" idx="1"/>
          </p:cNvCxnSpPr>
          <p:nvPr/>
        </p:nvCxnSpPr>
        <p:spPr>
          <a:xfrm>
            <a:off x="7047927" y="4536876"/>
            <a:ext cx="550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55" name="Google Shape;355;p54"/>
          <p:cNvCxnSpPr>
            <a:stCxn id="356" idx="0"/>
            <a:endCxn id="316" idx="3"/>
          </p:cNvCxnSpPr>
          <p:nvPr/>
        </p:nvCxnSpPr>
        <p:spPr>
          <a:xfrm flipH="1" rot="5400000">
            <a:off x="6080250" y="2472425"/>
            <a:ext cx="1450200" cy="2128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57" name="Google Shape;357;p54"/>
          <p:cNvSpPr txBox="1"/>
          <p:nvPr/>
        </p:nvSpPr>
        <p:spPr>
          <a:xfrm>
            <a:off x="6199400" y="2501550"/>
            <a:ext cx="149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Roboto"/>
                <a:ea typeface="Roboto"/>
                <a:cs typeface="Roboto"/>
                <a:sym typeface="Roboto"/>
              </a:rPr>
              <a:t>continuous integration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94200" y="4261775"/>
            <a:ext cx="550801" cy="5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 txBox="1"/>
          <p:nvPr/>
        </p:nvSpPr>
        <p:spPr>
          <a:xfrm>
            <a:off x="4528738" y="4717925"/>
            <a:ext cx="11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LECTURE 1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54"/>
          <p:cNvSpPr txBox="1"/>
          <p:nvPr/>
        </p:nvSpPr>
        <p:spPr>
          <a:xfrm>
            <a:off x="1555138" y="4717925"/>
            <a:ext cx="11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LECTURE 1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54"/>
          <p:cNvSpPr txBox="1"/>
          <p:nvPr/>
        </p:nvSpPr>
        <p:spPr>
          <a:xfrm rot="-5400000">
            <a:off x="2226038" y="749013"/>
            <a:ext cx="11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LECTURE 2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7864488" y="1242500"/>
            <a:ext cx="11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LECTURE 3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4"/>
          <p:cNvSpPr txBox="1"/>
          <p:nvPr/>
        </p:nvSpPr>
        <p:spPr>
          <a:xfrm rot="5400000">
            <a:off x="7580388" y="3343575"/>
            <a:ext cx="11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LECTURE 4</a:t>
            </a:r>
            <a:endParaRPr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4"/>
          <p:cNvSpPr/>
          <p:nvPr/>
        </p:nvSpPr>
        <p:spPr>
          <a:xfrm>
            <a:off x="6320950" y="2802325"/>
            <a:ext cx="2229000" cy="224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4"/>
          <p:cNvSpPr/>
          <p:nvPr/>
        </p:nvSpPr>
        <p:spPr>
          <a:xfrm>
            <a:off x="4120025" y="1623575"/>
            <a:ext cx="1732500" cy="126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4"/>
          <p:cNvSpPr/>
          <p:nvPr/>
        </p:nvSpPr>
        <p:spPr>
          <a:xfrm>
            <a:off x="3934538" y="2819600"/>
            <a:ext cx="2313900" cy="224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4"/>
          <p:cNvSpPr/>
          <p:nvPr/>
        </p:nvSpPr>
        <p:spPr>
          <a:xfrm>
            <a:off x="408350" y="3558450"/>
            <a:ext cx="3240300" cy="156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4"/>
          <p:cNvSpPr/>
          <p:nvPr/>
        </p:nvSpPr>
        <p:spPr>
          <a:xfrm>
            <a:off x="2115500" y="277850"/>
            <a:ext cx="3988200" cy="126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4"/>
          <p:cNvSpPr/>
          <p:nvPr/>
        </p:nvSpPr>
        <p:spPr>
          <a:xfrm>
            <a:off x="6452400" y="224025"/>
            <a:ext cx="2537400" cy="145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4"/>
          <p:cNvSpPr/>
          <p:nvPr/>
        </p:nvSpPr>
        <p:spPr>
          <a:xfrm>
            <a:off x="1313225" y="1757899"/>
            <a:ext cx="1732500" cy="126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/>
        </p:nvSpPr>
        <p:spPr>
          <a:xfrm>
            <a:off x="755250" y="245400"/>
            <a:ext cx="7633500" cy="4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2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What this course is </a:t>
            </a: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about: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Not about putting models into production (no Kubernetes, Kubeflow, …).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Not about handling data pipelines (e.g., no feature stores).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It is not about end-to-end frameworks (see </a:t>
            </a:r>
            <a:r>
              <a:rPr lang="it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Lecture 6: Infrastructure &amp; Tooling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for overview).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This is also not about best practices to make deep learning models work. For that, see </a:t>
            </a:r>
            <a:r>
              <a:rPr lang="it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 Recipe for Training Neural Networks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>
            <p:ph type="title"/>
          </p:nvPr>
        </p:nvSpPr>
        <p:spPr>
          <a:xfrm rot="877333">
            <a:off x="6289345" y="436639"/>
            <a:ext cx="2155721" cy="151080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380" name="Google Shape;380;p56"/>
          <p:cNvSpPr txBox="1"/>
          <p:nvPr>
            <p:ph idx="4294967295" type="ctrTitle"/>
          </p:nvPr>
        </p:nvSpPr>
        <p:spPr>
          <a:xfrm>
            <a:off x="282100" y="2395025"/>
            <a:ext cx="83187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Roboto"/>
                <a:ea typeface="Roboto"/>
                <a:cs typeface="Roboto"/>
                <a:sym typeface="Roboto"/>
              </a:rPr>
              <a:t>A recap on deep learning</a:t>
            </a:r>
            <a:endParaRPr sz="3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025" y="152400"/>
            <a:ext cx="55999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 rot="877333">
            <a:off x="6289345" y="436639"/>
            <a:ext cx="2155721" cy="151080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</a:t>
            </a:r>
            <a:endParaRPr/>
          </a:p>
        </p:txBody>
      </p:sp>
      <p:sp>
        <p:nvSpPr>
          <p:cNvPr id="239" name="Google Shape;239;p40"/>
          <p:cNvSpPr txBox="1"/>
          <p:nvPr>
            <p:ph idx="4294967295" type="ctrTitle"/>
          </p:nvPr>
        </p:nvSpPr>
        <p:spPr>
          <a:xfrm>
            <a:off x="282100" y="2395025"/>
            <a:ext cx="83187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Roboto"/>
                <a:ea typeface="Roboto"/>
                <a:cs typeface="Roboto"/>
                <a:sym typeface="Roboto"/>
              </a:rPr>
              <a:t>Who needs </a:t>
            </a:r>
            <a:r>
              <a:rPr lang="it" sz="4500">
                <a:solidFill>
                  <a:srgbClr val="FFFFF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reproducibility</a:t>
            </a:r>
            <a:endParaRPr sz="4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Roboto"/>
                <a:ea typeface="Roboto"/>
                <a:cs typeface="Roboto"/>
                <a:sym typeface="Roboto"/>
              </a:rPr>
              <a:t>… when you can have Google Colab?</a:t>
            </a:r>
            <a:endParaRPr sz="3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/>
        </p:nvSpPr>
        <p:spPr>
          <a:xfrm>
            <a:off x="755250" y="614850"/>
            <a:ext cx="7633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2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At a high level, </a:t>
            </a: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is about learning functions from some training data.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Deep learning models are a class of methods defined by high modularity and the possibility of easily handling many types of data (images, sequences, videos, …).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Stochastic gradient descent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(SGD) is the most common approach to train these models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00" y="2225385"/>
            <a:ext cx="2719450" cy="4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9"/>
          <p:cNvSpPr txBox="1"/>
          <p:nvPr/>
        </p:nvSpPr>
        <p:spPr>
          <a:xfrm>
            <a:off x="382875" y="1254163"/>
            <a:ext cx="832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A simple model defined on a vector: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9"/>
          <p:cNvSpPr txBox="1"/>
          <p:nvPr/>
        </p:nvSpPr>
        <p:spPr>
          <a:xfrm>
            <a:off x="440025" y="2965938"/>
            <a:ext cx="832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Some weights are trainable (W, b), some are </a:t>
            </a:r>
            <a:r>
              <a:rPr b="1" lang="it"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hyper-parameters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(e.g., the choice of non-linearity).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950" y="1509598"/>
            <a:ext cx="31051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625" y="3800725"/>
            <a:ext cx="29622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0"/>
          <p:cNvSpPr txBox="1"/>
          <p:nvPr/>
        </p:nvSpPr>
        <p:spPr>
          <a:xfrm>
            <a:off x="422900" y="788675"/>
            <a:ext cx="84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After a model is built, define a loss function: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60"/>
          <p:cNvSpPr txBox="1"/>
          <p:nvPr/>
        </p:nvSpPr>
        <p:spPr>
          <a:xfrm>
            <a:off x="472450" y="2571750"/>
            <a:ext cx="845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And optimize it using some variant of stochastic gradient descent: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/>
        </p:nvSpPr>
        <p:spPr>
          <a:xfrm>
            <a:off x="755250" y="799500"/>
            <a:ext cx="7633500" cy="3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2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Set-up your environment using the instructions from the website: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https://www.sscardapane.it/teaching/reproducibledl/#setup-your-machine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As use case, we will implement a simple convolutional neural network for classifying environmental sounds:</a:t>
            </a:r>
            <a:br>
              <a:rPr lang="it" sz="2400">
                <a:latin typeface="Roboto"/>
                <a:ea typeface="Roboto"/>
                <a:cs typeface="Roboto"/>
                <a:sym typeface="Roboto"/>
              </a:rPr>
            </a:br>
            <a:r>
              <a:rPr lang="it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karolpiczak/ESC-50: ESC-50: Dataset for Environmental Sound Classification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/>
        </p:nvSpPr>
        <p:spPr>
          <a:xfrm>
            <a:off x="709050" y="1324950"/>
            <a:ext cx="7633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Reproducibility</a:t>
            </a:r>
            <a:r>
              <a:rPr lang="it" sz="3000">
                <a:latin typeface="Roboto"/>
                <a:ea typeface="Roboto"/>
                <a:cs typeface="Roboto"/>
                <a:sym typeface="Roboto"/>
              </a:rPr>
              <a:t> is the hallmark of modern science …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Roboto"/>
                <a:ea typeface="Roboto"/>
                <a:cs typeface="Roboto"/>
                <a:sym typeface="Roboto"/>
              </a:rPr>
              <a:t>… yet, complete </a:t>
            </a:r>
            <a:r>
              <a:rPr b="1" lang="it" sz="3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code reproducibility</a:t>
            </a:r>
            <a:r>
              <a:rPr lang="it" sz="3000">
                <a:latin typeface="Roboto"/>
                <a:ea typeface="Roboto"/>
                <a:cs typeface="Roboto"/>
                <a:sym typeface="Roboto"/>
              </a:rPr>
              <a:t> in deep learning is </a:t>
            </a:r>
            <a:r>
              <a:rPr lang="it" sz="3000">
                <a:latin typeface="Roboto"/>
                <a:ea typeface="Roboto"/>
                <a:cs typeface="Roboto"/>
                <a:sym typeface="Roboto"/>
              </a:rPr>
              <a:t>surprisingly</a:t>
            </a:r>
            <a:r>
              <a:rPr lang="it" sz="3000">
                <a:latin typeface="Roboto"/>
                <a:ea typeface="Roboto"/>
                <a:cs typeface="Roboto"/>
                <a:sym typeface="Roboto"/>
              </a:rPr>
              <a:t> hard!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/>
        </p:nvSpPr>
        <p:spPr>
          <a:xfrm>
            <a:off x="755250" y="401400"/>
            <a:ext cx="76335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Think of how many times we need reproducibility: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Collaboration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with other researchers</a:t>
            </a:r>
            <a:br>
              <a:rPr lang="it" sz="2400">
                <a:latin typeface="Roboto"/>
                <a:ea typeface="Roboto"/>
                <a:cs typeface="Roboto"/>
                <a:sym typeface="Roboto"/>
              </a:rPr>
            </a:br>
            <a:r>
              <a:rPr i="1" lang="it" sz="2000">
                <a:latin typeface="Roboto"/>
                <a:ea typeface="Roboto"/>
                <a:cs typeface="Roboto"/>
                <a:sym typeface="Roboto"/>
              </a:rPr>
              <a:t>why is your code not working?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Replicating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some experiments after a review</a:t>
            </a:r>
            <a:br>
              <a:rPr lang="it" sz="2400">
                <a:latin typeface="Roboto"/>
                <a:ea typeface="Roboto"/>
                <a:cs typeface="Roboto"/>
                <a:sym typeface="Roboto"/>
              </a:rPr>
            </a:br>
            <a:r>
              <a:rPr i="1" lang="it" sz="2000">
                <a:latin typeface="Roboto"/>
                <a:ea typeface="Roboto"/>
                <a:cs typeface="Roboto"/>
                <a:sym typeface="Roboto"/>
              </a:rPr>
              <a:t>why is MY code not working?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Running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your code on a different environment (cloud, GPU server, …).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Experimenting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on an unstable code (e.g., research logs …).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/>
        </p:nvSpPr>
        <p:spPr>
          <a:xfrm>
            <a:off x="755250" y="1009500"/>
            <a:ext cx="76335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In fact, reproducibility is a major concern in machine learning research today: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it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Quantifying Independently Reproducible Machine Learning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it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 – Reproducibility – Machine Learning Blog | ML@CMU | Carnegie Mellon University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it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Reproducibility of Machine Learning Models in Health Care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it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Missing data hinder replication of artificial intelligence studies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it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Papers with Code - ML Reproducibility Challenge Spring 2021 Edition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it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Unreproducible Research is Reproducible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684" y="1428487"/>
            <a:ext cx="5276625" cy="22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4"/>
          <p:cNvSpPr txBox="1"/>
          <p:nvPr/>
        </p:nvSpPr>
        <p:spPr>
          <a:xfrm>
            <a:off x="4254050" y="4640425"/>
            <a:ext cx="47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PHD Comics: The Muon g-2 Anomaly Explained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/>
        </p:nvSpPr>
        <p:spPr>
          <a:xfrm>
            <a:off x="755250" y="437850"/>
            <a:ext cx="76335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2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Sources of headaches include (but are not limited to):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AutoNum type="arabicPeriod"/>
            </a:pPr>
            <a:r>
              <a:rPr b="1" lang="it" sz="2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Environment mismatches</a:t>
            </a:r>
            <a:r>
              <a:rPr lang="it" sz="2100">
                <a:latin typeface="Roboto"/>
                <a:ea typeface="Roboto"/>
                <a:cs typeface="Roboto"/>
                <a:sym typeface="Roboto"/>
              </a:rPr>
              <a:t> (missing libraries, versions, …).</a:t>
            </a:r>
            <a:br>
              <a:rPr lang="it" sz="2100">
                <a:latin typeface="Roboto"/>
                <a:ea typeface="Roboto"/>
                <a:cs typeface="Roboto"/>
                <a:sym typeface="Roboto"/>
              </a:rPr>
            </a:b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AutoNum type="arabicPeriod"/>
            </a:pPr>
            <a:r>
              <a:rPr b="1" lang="it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Small architectural changes</a:t>
            </a:r>
            <a:br>
              <a:rPr lang="it" sz="2100">
                <a:latin typeface="Roboto"/>
                <a:ea typeface="Roboto"/>
                <a:cs typeface="Roboto"/>
                <a:sym typeface="Roboto"/>
              </a:rPr>
            </a:br>
            <a:r>
              <a:rPr i="1" lang="it" sz="1700">
                <a:latin typeface="Roboto"/>
                <a:ea typeface="Roboto"/>
                <a:cs typeface="Roboto"/>
                <a:sym typeface="Roboto"/>
              </a:rPr>
              <a:t>who modified my default hyper-parameters?</a:t>
            </a:r>
            <a:br>
              <a:rPr i="1" lang="it" sz="1700">
                <a:latin typeface="Roboto"/>
                <a:ea typeface="Roboto"/>
                <a:cs typeface="Roboto"/>
                <a:sym typeface="Roboto"/>
              </a:rPr>
            </a:b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AutoNum type="arabicPeriod"/>
            </a:pPr>
            <a:r>
              <a:rPr lang="it" sz="2100">
                <a:latin typeface="Roboto"/>
                <a:ea typeface="Roboto"/>
                <a:cs typeface="Roboto"/>
                <a:sym typeface="Roboto"/>
              </a:rPr>
              <a:t>Untracked changes in the data or preprocessing routines.</a:t>
            </a:r>
            <a:br>
              <a:rPr lang="it" sz="2100">
                <a:latin typeface="Roboto"/>
                <a:ea typeface="Roboto"/>
                <a:cs typeface="Roboto"/>
                <a:sym typeface="Roboto"/>
              </a:rPr>
            </a:b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AutoNum type="arabicPeriod"/>
            </a:pPr>
            <a:r>
              <a:rPr b="1" lang="it" sz="2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“Silent” bugs</a:t>
            </a:r>
            <a:r>
              <a:rPr lang="it" sz="2100">
                <a:latin typeface="Roboto"/>
                <a:ea typeface="Roboto"/>
                <a:cs typeface="Roboto"/>
                <a:sym typeface="Roboto"/>
              </a:rPr>
              <a:t> in the code (</a:t>
            </a:r>
            <a:r>
              <a:rPr i="1" lang="it" sz="2100">
                <a:latin typeface="Roboto"/>
                <a:ea typeface="Roboto"/>
                <a:cs typeface="Roboto"/>
                <a:sym typeface="Roboto"/>
              </a:rPr>
              <a:t>very</a:t>
            </a:r>
            <a:r>
              <a:rPr lang="it" sz="2100">
                <a:latin typeface="Roboto"/>
                <a:ea typeface="Roboto"/>
                <a:cs typeface="Roboto"/>
                <a:sym typeface="Roboto"/>
              </a:rPr>
              <a:t> common in deep learning!).</a:t>
            </a:r>
            <a:br>
              <a:rPr lang="it" sz="2100">
                <a:latin typeface="Roboto"/>
                <a:ea typeface="Roboto"/>
                <a:cs typeface="Roboto"/>
                <a:sym typeface="Roboto"/>
              </a:rPr>
            </a:br>
            <a:r>
              <a:rPr lang="it" sz="1300">
                <a:latin typeface="Roboto"/>
                <a:ea typeface="Roboto"/>
                <a:cs typeface="Roboto"/>
                <a:sym typeface="Roboto"/>
              </a:rPr>
              <a:t>Example: </a:t>
            </a:r>
            <a:r>
              <a:rPr lang="it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Using PyTorch + NumPy? You're making a mistake.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AutoNum type="arabicPeriod"/>
            </a:pPr>
            <a:r>
              <a:rPr lang="it" sz="2100">
                <a:latin typeface="Roboto"/>
                <a:ea typeface="Roboto"/>
                <a:cs typeface="Roboto"/>
                <a:sym typeface="Roboto"/>
              </a:rPr>
              <a:t>… a different random seed?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/>
        </p:nvSpPr>
        <p:spPr>
          <a:xfrm>
            <a:off x="755250" y="430200"/>
            <a:ext cx="7633500" cy="3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26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Solving </a:t>
            </a:r>
            <a:r>
              <a:rPr i="1" lang="it" sz="2400"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these problems requires a lot of tooling: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Code versioning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to track code changes.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Data versioning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to track data changes.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Logging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monitoring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for experiments.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Environment </a:t>
            </a: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isolation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i="1" lang="it" sz="2400">
                <a:latin typeface="Roboto"/>
                <a:ea typeface="Roboto"/>
                <a:cs typeface="Roboto"/>
                <a:sym typeface="Roboto"/>
              </a:rPr>
              <a:t>dockerization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).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Unit </a:t>
            </a: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testing</a:t>
            </a:r>
            <a:r>
              <a:rPr lang="it" sz="2400">
                <a:latin typeface="Roboto"/>
                <a:ea typeface="Roboto"/>
                <a:cs typeface="Roboto"/>
                <a:sym typeface="Roboto"/>
              </a:rPr>
              <a:t> and continuous integration.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A number of disciplines (e.g., MLOps) are devoted to handling the lifecycle of a ML project.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25" y="238638"/>
            <a:ext cx="6009150" cy="450467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/>
          <p:nvPr/>
        </p:nvSpPr>
        <p:spPr>
          <a:xfrm>
            <a:off x="1892100" y="4743300"/>
            <a:ext cx="72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https://ml-ops.org/content/mlops-principles#iterative-incremental-process-in-mlops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otebook Lesson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